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8288000" cy="10287000"/>
  <p:notesSz cx="6858000" cy="9144000"/>
  <p:embeddedFontLst>
    <p:embeddedFont>
      <p:font typeface="210 Gulim 050"/>
      <p:regular r:id="rId62"/>
    </p:embeddedFont>
    <p:embeddedFont>
      <p:font typeface="210 Gulim 030"/>
      <p:regular r:id="rId63"/>
    </p:embeddedFont>
    <p:embeddedFont>
      <p:font typeface="210 Gulim 070"/>
      <p:regular r:id="rId64"/>
    </p:embeddedFont>
    <p:embeddedFont>
      <p:font typeface="210 Gulim 090"/>
      <p:regular r:id="rId65"/>
    </p:embeddedFont>
    <p:embeddedFont>
      <p:font typeface="MapoHongdaeFreedom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fonts/font1.fntdata" Type="http://schemas.openxmlformats.org/officeDocument/2006/relationships/font"/><Relationship Id="rId63" Target="fonts/font2.fntdata" Type="http://schemas.openxmlformats.org/officeDocument/2006/relationships/font"/><Relationship Id="rId64" Target="fonts/font3.fntdata" Type="http://schemas.openxmlformats.org/officeDocument/2006/relationships/font"/><Relationship Id="rId65" Target="fonts/font4.fntdata" Type="http://schemas.openxmlformats.org/officeDocument/2006/relationships/font"/><Relationship Id="rId66" Target="fonts/font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lab.research.google.com/drive/1yTjbbF-M5eeeTKdwM5L--1vrDvilIaeQ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https://colab.research.google.com/drive/1YPYWHeczP8_KljWzI0zzW6y_7LQZIryf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40.png" Type="http://schemas.openxmlformats.org/officeDocument/2006/relationships/image"/><Relationship Id="rId8" Target="../media/image31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lab.google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2.png" Type="http://schemas.openxmlformats.org/officeDocument/2006/relationships/image"/><Relationship Id="rId5" Target="../media/image10.png" Type="http://schemas.openxmlformats.org/officeDocument/2006/relationships/image"/><Relationship Id="rId6" Target="../media/image63.png" Type="http://schemas.openxmlformats.org/officeDocument/2006/relationships/image"/><Relationship Id="rId7" Target="https://colab.research.google.com/drive/10FgCKa4pcdKn9EuKc1HRPho_UcXqF38s?usp=sharing" TargetMode="External" Type="http://schemas.openxmlformats.org/officeDocument/2006/relationships/hyperlink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2.png" Type="http://schemas.openxmlformats.org/officeDocument/2006/relationships/image"/><Relationship Id="rId5" Target="../media/image10.png" Type="http://schemas.openxmlformats.org/officeDocument/2006/relationships/image"/><Relationship Id="rId6" Target="../media/image64.png" Type="http://schemas.openxmlformats.org/officeDocument/2006/relationships/image"/><Relationship Id="rId7" Target="https://colab.research.google.com/drive/1q0fSNQ1TjPBCacZor1Mmo1tWYWnc0KSY?usp=sharing" TargetMode="External" Type="http://schemas.openxmlformats.org/officeDocument/2006/relationships/hyperlink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2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12" Target="../media/image77.png" Type="http://schemas.openxmlformats.org/officeDocument/2006/relationships/image"/><Relationship Id="rId13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90.png" Type="http://schemas.openxmlformats.org/officeDocument/2006/relationships/image"/><Relationship Id="rId14" Target="../media/image76.png" Type="http://schemas.openxmlformats.org/officeDocument/2006/relationships/image"/><Relationship Id="rId15" Target="../media/image91.png" Type="http://schemas.openxmlformats.org/officeDocument/2006/relationships/image"/><Relationship Id="rId16" Target="../media/image9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93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2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9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9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99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10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1.png" Type="http://schemas.openxmlformats.org/officeDocument/2006/relationships/image"/><Relationship Id="rId8" Target="../media/image10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9.png" Type="http://schemas.openxmlformats.org/officeDocument/2006/relationships/image"/><Relationship Id="rId5" Target="../media/image4.png" Type="http://schemas.openxmlformats.org/officeDocument/2006/relationships/image"/><Relationship Id="rId6" Target="../media/image1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모델과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비선형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모델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16713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일차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용문고등학교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하계교육봉사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8280400"/>
            <a:ext cx="11811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35200" y="8356600"/>
            <a:ext cx="1003300" cy="1003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76400" y="5397500"/>
            <a:ext cx="5105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2025 KOSS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38400" y="6057900"/>
            <a:ext cx="2095500" cy="209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50800" y="6057900"/>
            <a:ext cx="2095500" cy="209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26700" y="6096000"/>
            <a:ext cx="2095500" cy="2095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14338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(Classification)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300" y="3606800"/>
            <a:ext cx="1162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주어진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변수들로부터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이산적인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출력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라벨을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2501900"/>
            <a:ext cx="15468600" cy="665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03400" y="3886200"/>
            <a:ext cx="149987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예측하려는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값이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210 Gulim 070"/>
              </a:rPr>
              <a:t>연속</a:t>
            </a:r>
            <a:r>
              <a:rPr lang="en-US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210 Gulim 070"/>
              </a:rPr>
              <a:t>값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이면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210 Gulim 070"/>
              </a:rPr>
              <a:t>회귀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문제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8300" y="6273800"/>
            <a:ext cx="149987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예측하려는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값이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이산</a:t>
            </a:r>
            <a:r>
              <a:rPr lang="en-US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값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이면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분류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문제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3708400"/>
            <a:ext cx="15468600" cy="5473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188200" y="1066800"/>
            <a:ext cx="179832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400" b="false" i="false" u="none" strike="noStrike">
                <a:solidFill>
                  <a:srgbClr val="000000"/>
                </a:solidFill>
                <a:latin typeface="210 Gulim 090"/>
              </a:rPr>
              <a:t>QUIZ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70800" y="2819400"/>
            <a:ext cx="5029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210 Gulim 070"/>
              </a:rPr>
              <a:t>분류</a:t>
            </a:r>
            <a:r>
              <a:rPr lang="en-US" sz="2800" b="false" i="false" u="none" strike="noStrike">
                <a:solidFill>
                  <a:srgbClr val="000000"/>
                </a:solidFill>
                <a:latin typeface="210 Gulim 070"/>
              </a:rPr>
              <a:t> or </a:t>
            </a:r>
            <a:r>
              <a:rPr lang="ko-KR" sz="2800" b="false" i="false" u="none" strike="noStrike">
                <a:solidFill>
                  <a:srgbClr val="000000"/>
                </a:solidFill>
                <a:ea typeface="210 Gulim 070"/>
              </a:rPr>
              <a:t>회귀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7400" y="4584700"/>
            <a:ext cx="14020800" cy="309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이메일의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문자열을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보고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스팸인지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판별</a:t>
            </a:r>
          </a:p>
          <a:p>
            <a:pPr algn="l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2.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온실가스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변화에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따른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지구기온의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변화나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공기중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평균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습도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변화에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따른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     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개화시기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2501900"/>
            <a:ext cx="15468600" cy="665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78000" y="4508500"/>
            <a:ext cx="150495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900" b="false" i="false" u="none" strike="noStrike">
                <a:solidFill>
                  <a:srgbClr val="000000"/>
                </a:solidFill>
                <a:latin typeface="210 Gulim 070"/>
              </a:rPr>
              <a:t>what is </a:t>
            </a:r>
            <a:r>
              <a:rPr lang="ko-KR" sz="79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선형회귀</a:t>
            </a:r>
            <a:r>
              <a:rPr lang="en-US" sz="7900" b="false" i="false" u="none" strike="noStrike">
                <a:solidFill>
                  <a:srgbClr val="000000"/>
                </a:solidFill>
                <a:latin typeface="210 Gulim 070"/>
              </a:rPr>
              <a:t>??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562100" y="3200400"/>
            <a:ext cx="151003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linear regression</a:t>
            </a:r>
          </a:p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logistic regression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24400" y="57658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3543300"/>
            <a:ext cx="8191500" cy="5410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65200" y="10668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 Regression(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선형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200" y="2463800"/>
            <a:ext cx="115951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알려진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값을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사용하여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알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없는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데이터의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값을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예측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기법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96500" y="6883400"/>
            <a:ext cx="115951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X,Y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사이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수치로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해석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미래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반응변수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(Y)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예측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2501900"/>
            <a:ext cx="15468600" cy="665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78000" y="4508500"/>
            <a:ext cx="150495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900" b="false" i="false" u="none" strike="noStrike">
                <a:solidFill>
                  <a:srgbClr val="000000"/>
                </a:solidFill>
                <a:latin typeface="210 Gulim 070"/>
              </a:rPr>
              <a:t>what is </a:t>
            </a:r>
            <a:r>
              <a:rPr lang="ko-KR" sz="79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선형회귀</a:t>
            </a:r>
            <a:r>
              <a:rPr lang="en-US" sz="7900" b="false" i="false" u="none" strike="noStrike">
                <a:solidFill>
                  <a:srgbClr val="000000"/>
                </a:solidFill>
                <a:latin typeface="210 Gulim 070"/>
              </a:rPr>
              <a:t>??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2286000"/>
            <a:ext cx="10198100" cy="6299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98300" y="2286000"/>
            <a:ext cx="5461000" cy="5702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65200" y="10668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종류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59300" y="3898900"/>
            <a:ext cx="11595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X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70"/>
              </a:rPr>
              <a:t>한개인가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2171700"/>
            <a:ext cx="6172200" cy="1168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42200" y="2565400"/>
            <a:ext cx="9740900" cy="5969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65200" y="1066800"/>
            <a:ext cx="13030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Regression(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300" y="4229100"/>
            <a:ext cx="61595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어떤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범주에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속할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예측하고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분류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2171700"/>
            <a:ext cx="6172200" cy="1168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42200" y="2565400"/>
            <a:ext cx="9740900" cy="5969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65200" y="1066800"/>
            <a:ext cx="13030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Regression(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300" y="4229100"/>
            <a:ext cx="61595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어떤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범주에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속할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예측하고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분류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7162800"/>
            <a:ext cx="6870700" cy="1384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03300" y="7239000"/>
            <a:ext cx="84963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regression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회귀인데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분류한다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...?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3467100"/>
            <a:ext cx="7658100" cy="95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384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선형모델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2954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0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3467100"/>
            <a:ext cx="7658100" cy="95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521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회귀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vs classification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93091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07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5359400"/>
            <a:ext cx="7658100" cy="952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438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Linear vs Logistic regression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12954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0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359400"/>
            <a:ext cx="7658100" cy="952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4521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코딩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실습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93091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07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7518400"/>
            <a:ext cx="7658100" cy="952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4130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Loss function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7518400"/>
            <a:ext cx="7658100" cy="952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4267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티처블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머신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92964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980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9" id="39"/>
          <p:cNvSpPr txBox="true"/>
          <p:nvPr/>
        </p:nvSpPr>
        <p:spPr>
          <a:xfrm rot="0">
            <a:off x="12827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43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2501900"/>
            <a:ext cx="15468600" cy="665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03400" y="3886200"/>
            <a:ext cx="149987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예측하려는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값이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210 Gulim 070"/>
              </a:rPr>
              <a:t>연속</a:t>
            </a:r>
            <a:r>
              <a:rPr lang="en-US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210 Gulim 070"/>
              </a:rPr>
              <a:t>값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이면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210 Gulim 070"/>
              </a:rPr>
              <a:t>회귀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문제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8300" y="6273800"/>
            <a:ext cx="149987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예측하려는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값이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이산</a:t>
            </a:r>
            <a:r>
              <a:rPr lang="en-US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값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이면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분류</a:t>
            </a:r>
            <a:r>
              <a:rPr lang="en-US" sz="60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210 Gulim 070"/>
              </a:rPr>
              <a:t>문제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2501900"/>
            <a:ext cx="16510000" cy="665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28300" y="2946400"/>
            <a:ext cx="6108700" cy="5549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01700" y="1016000"/>
            <a:ext cx="4648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쉽게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얘기하자면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..?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500" y="3873500"/>
            <a:ext cx="8928100" cy="444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부터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따라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가능성이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높은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범주에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속하는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것으로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</a:p>
          <a:p>
            <a:pPr algn="l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2413000"/>
            <a:ext cx="10096500" cy="661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0" y="4546600"/>
            <a:ext cx="4940300" cy="4483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65200" y="1066800"/>
            <a:ext cx="13030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Regression(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코딩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실습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04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 Regression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33020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606800"/>
            <a:ext cx="7835900" cy="392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692400"/>
            <a:ext cx="9410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7797800"/>
            <a:ext cx="15608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당뇨병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진행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위한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의료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데이터셋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442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명의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환자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있으며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건강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지표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(BMI,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혈압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포함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2857500"/>
            <a:ext cx="8775700" cy="407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6934200"/>
            <a:ext cx="8775700" cy="261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349500"/>
            <a:ext cx="8775700" cy="50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 Regression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2857500"/>
            <a:ext cx="8775700" cy="407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6934200"/>
            <a:ext cx="8775700" cy="261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349500"/>
            <a:ext cx="87757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0">
            <a:off x="1333500" y="2349500"/>
            <a:ext cx="78105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333500" y="4254500"/>
            <a:ext cx="4267200" cy="48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rot="0">
            <a:off x="1435100" y="4991100"/>
            <a:ext cx="2476500" cy="48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33100" y="3454400"/>
            <a:ext cx="6172200" cy="5029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 Regression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LinearRegression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클래스란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780000">
            <a:off x="14198600" y="7010400"/>
            <a:ext cx="1739900" cy="137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2921000"/>
            <a:ext cx="10083800" cy="477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57300" y="2781300"/>
            <a:ext cx="93599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7797800"/>
            <a:ext cx="11938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최소제곱법을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맞는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직선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기울기와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절편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찾아냄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새로운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</a:t>
            </a:r>
          </a:p>
        </p:txBody>
      </p:sp>
      <p:sp>
        <p:nvSpPr>
          <p:cNvPr name="TextBox 12" id="12">
            <a:hlinkClick r:id="rId10" tooltip="https://colab.research.google.com/drive/1yTjbbF-M5eeeTKdwM5L--1vrDvilIaeQ?usp=sharing"/>
          </p:cNvPr>
          <p:cNvSpPr txBox="true"/>
          <p:nvPr/>
        </p:nvSpPr>
        <p:spPr>
          <a:xfrm rot="0">
            <a:off x="1422400" y="8940800"/>
            <a:ext cx="1598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sng" strike="noStrike">
                <a:solidFill>
                  <a:srgbClr val="000000"/>
                </a:solidFill>
                <a:latin typeface="210 Gulim 050"/>
              </a:rPr>
              <a:t>https://colab.research.google.com/drive/1yTjbbF-M5eeeTKdwM5L--1vrDvilIaeQ?usp=sharing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82600" y="6070600"/>
            <a:ext cx="4178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코드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궁금하면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참고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8400" y="2133600"/>
            <a:ext cx="11938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X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출력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y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fit()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33401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3581400"/>
            <a:ext cx="10934700" cy="405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44600" y="2032000"/>
            <a:ext cx="10096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주어진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(X, y)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회귀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600" y="7937500"/>
            <a:ext cx="14998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X(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y(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출력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분석해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기울기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(coef_)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절편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(intercept_)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설명하는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직선의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방정식을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찾아냄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fit()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33401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3581400"/>
            <a:ext cx="10934700" cy="405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8331200" y="4965700"/>
            <a:ext cx="38608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3980000">
            <a:off x="10579100" y="3302000"/>
            <a:ext cx="2819400" cy="220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2209800" y="6718300"/>
            <a:ext cx="5016500" cy="48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3180000">
            <a:off x="4749800" y="6718300"/>
            <a:ext cx="2819400" cy="2209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44600" y="2032000"/>
            <a:ext cx="10096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주어진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(X, y)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회귀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09500" y="4635500"/>
            <a:ext cx="52959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가장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맞는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직선을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찾아주는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계산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y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차이가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제일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작아지게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기울기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(w)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이렇게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하면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오차가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제일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작을거야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88300" y="8026400"/>
            <a:ext cx="5295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우리가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만든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기울기에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맞게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절편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값을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계산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선형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모델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33020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556000"/>
            <a:ext cx="4876800" cy="4216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692400"/>
            <a:ext cx="9410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7810500"/>
            <a:ext cx="15608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유방암의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악성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/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양성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여부를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위한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데이터셋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569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명의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환자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있으며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30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유방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조직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특성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크기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면적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포함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target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악성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(0)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양성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(1)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구분된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3009900"/>
            <a:ext cx="11226800" cy="199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5003800"/>
            <a:ext cx="11226800" cy="335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30500"/>
            <a:ext cx="112268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3009900"/>
            <a:ext cx="11226800" cy="199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5003800"/>
            <a:ext cx="11226800" cy="335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30500"/>
            <a:ext cx="112268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0">
            <a:off x="5321300" y="2730500"/>
            <a:ext cx="22987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308100" y="3365500"/>
            <a:ext cx="3505200" cy="24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333500" y="3619500"/>
            <a:ext cx="35052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14300" y="2235200"/>
            <a:ext cx="4635500" cy="2501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 Regression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LogisticRegression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클래스란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780000">
            <a:off x="14198600" y="7010400"/>
            <a:ext cx="1739900" cy="137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257300" y="2781300"/>
            <a:ext cx="93599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2895600"/>
            <a:ext cx="8991600" cy="433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0">
            <a:off x="4292600" y="5092700"/>
            <a:ext cx="2235200" cy="30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61600" y="3644900"/>
            <a:ext cx="7353300" cy="198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rot="0">
            <a:off x="11582400" y="4737100"/>
            <a:ext cx="3797300" cy="30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5720000">
            <a:off x="12357100" y="2832100"/>
            <a:ext cx="2311400" cy="1816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08100" y="7340600"/>
            <a:ext cx="131826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출력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클래스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질병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결과는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0~1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나타나며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(0.5)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넘으면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해당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클래스로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</a:p>
        </p:txBody>
      </p:sp>
      <p:sp>
        <p:nvSpPr>
          <p:cNvPr name="TextBox 16" id="16">
            <a:hlinkClick r:id="rId14" tooltip="https://colab.research.google.com/drive/1YPYWHeczP8_KljWzI0zzW6y_7LQZIryf?usp=sharing"/>
          </p:cNvPr>
          <p:cNvSpPr txBox="true"/>
          <p:nvPr/>
        </p:nvSpPr>
        <p:spPr>
          <a:xfrm rot="0">
            <a:off x="1422400" y="8940800"/>
            <a:ext cx="1598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sng" strike="noStrike">
                <a:solidFill>
                  <a:srgbClr val="000000"/>
                </a:solidFill>
                <a:latin typeface="210 Gulim 050"/>
              </a:rPr>
              <a:t>https://colab.research.google.com/drive/1YPYWHeczP8_KljWzI0zzW6y_7LQZIryf?usp=sharing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82600" y="6070600"/>
            <a:ext cx="4178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코드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궁금하면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참고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8400" y="2133600"/>
            <a:ext cx="11938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클래스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해결하는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32000" y="2768600"/>
            <a:ext cx="257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sigmoid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sigmoid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57300" y="33401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3619500"/>
            <a:ext cx="6172200" cy="411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44600" y="2298700"/>
            <a:ext cx="1009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입력값을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변환하는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S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자형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600" y="7937500"/>
            <a:ext cx="14998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입력값이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가까워지고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작을수록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가까워짐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26600" y="4051300"/>
            <a:ext cx="73406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Logistic Regression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가중합을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sigmoid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적용해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결과를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변환해요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Colab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이란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34671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0" y="6591300"/>
            <a:ext cx="6172200" cy="273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3695700"/>
            <a:ext cx="6413500" cy="3314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44600" y="2298700"/>
            <a:ext cx="1009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구글이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제공하는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클라우드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기반의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무료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파이썬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환경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4600" y="7937500"/>
            <a:ext cx="10579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웹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브라우저만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있으면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설치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없이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바로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코딩하고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실행할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있는</a:t>
            </a:r>
            <a:b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온라인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Jupyter Notebook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환경</a:t>
            </a:r>
          </a:p>
        </p:txBody>
      </p:sp>
      <p:sp>
        <p:nvSpPr>
          <p:cNvPr name="TextBox 13" id="13">
            <a:hlinkClick r:id="rId10" tooltip="https://colab.google"/>
          </p:cNvPr>
          <p:cNvSpPr txBox="true"/>
          <p:nvPr/>
        </p:nvSpPr>
        <p:spPr>
          <a:xfrm rot="0">
            <a:off x="12395200" y="5727700"/>
            <a:ext cx="4165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sng" strike="noStrike">
                <a:solidFill>
                  <a:srgbClr val="000000"/>
                </a:solidFill>
                <a:latin typeface="210 Gulim 050"/>
              </a:rPr>
              <a:t>https://colab.google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0100" y="7416800"/>
            <a:ext cx="14147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어렵지만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,,, </a:t>
            </a: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화이팅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!!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1727200"/>
            <a:ext cx="119380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이제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코딩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해보러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갈까요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??</a:t>
            </a:r>
          </a:p>
          <a:p>
            <a:pPr algn="ctr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linear_regression.ipynb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1917700"/>
            <a:ext cx="1054100" cy="133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5397500"/>
            <a:ext cx="3581400" cy="3581400"/>
          </a:xfrm>
          <a:prstGeom prst="rect">
            <a:avLst/>
          </a:prstGeom>
        </p:spPr>
      </p:pic>
      <p:sp>
        <p:nvSpPr>
          <p:cNvPr name="TextBox 9" id="9">
            <a:hlinkClick r:id="rId7" tooltip="https://colab.research.google.com/drive/10FgCKa4pcdKn9EuKc1HRPho_UcXqF38s?usp=sharing"/>
          </p:cNvPr>
          <p:cNvSpPr txBox="true"/>
          <p:nvPr/>
        </p:nvSpPr>
        <p:spPr>
          <a:xfrm rot="0">
            <a:off x="1257300" y="3911600"/>
            <a:ext cx="15773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sng" strike="noStrike">
                <a:solidFill>
                  <a:srgbClr val="000000"/>
                </a:solidFill>
                <a:latin typeface="210 Gulim 050"/>
              </a:rPr>
              <a:t> https://colab.research.google.com/drive/10FgCKa4pcdKn9EuKc1HRPho_UcXqF38s?usp=sharing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0100" y="7416800"/>
            <a:ext cx="14147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어렵지만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,,, </a:t>
            </a: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화이팅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!!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1727200"/>
            <a:ext cx="119380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이제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코딩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해보러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갈까요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??</a:t>
            </a:r>
          </a:p>
          <a:p>
            <a:pPr algn="ctr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70"/>
              </a:rPr>
              <a:t>logistic_regression.ipynb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1917700"/>
            <a:ext cx="1054100" cy="133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5321300"/>
            <a:ext cx="3657600" cy="3657600"/>
          </a:xfrm>
          <a:prstGeom prst="rect">
            <a:avLst/>
          </a:prstGeom>
        </p:spPr>
      </p:pic>
      <p:sp>
        <p:nvSpPr>
          <p:cNvPr name="TextBox 9" id="9">
            <a:hlinkClick r:id="rId7" tooltip="https://colab.research.google.com/drive/1q0fSNQ1TjPBCacZor1Mmo1tWYWnc0KSY?usp=sharing"/>
          </p:cNvPr>
          <p:cNvSpPr txBox="true"/>
          <p:nvPr/>
        </p:nvSpPr>
        <p:spPr>
          <a:xfrm rot="0">
            <a:off x="1257300" y="3911600"/>
            <a:ext cx="15773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sng" strike="noStrike">
                <a:solidFill>
                  <a:srgbClr val="000000"/>
                </a:solidFill>
                <a:latin typeface="210 Gulim 050"/>
              </a:rPr>
              <a:t>https://colab.research.google.com/drive/1q0fSNQ1TjPBCacZor1Mmo1tWYWnc0KSY?usp=sharing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0100" y="7404100"/>
            <a:ext cx="141478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막간</a:t>
            </a:r>
            <a:r>
              <a:rPr lang="en-US" sz="4500" b="true" i="false" u="none" strike="noStrike">
                <a:solidFill>
                  <a:srgbClr val="000000"/>
                </a:solidFill>
                <a:latin typeface="MapoHongdaeFreedom"/>
              </a:rPr>
              <a:t> </a:t>
            </a:r>
            <a:r>
              <a:rPr lang="ko-KR" sz="4500" b="true" i="false" u="none" strike="noStrike">
                <a:solidFill>
                  <a:srgbClr val="000000"/>
                </a:solidFill>
                <a:ea typeface="MapoHongdaeFreedom"/>
              </a:rPr>
              <a:t>퀴즈</a:t>
            </a:r>
            <a:r>
              <a:rPr lang="en-US" sz="4500" b="true" i="false" u="none" strike="noStrike">
                <a:solidFill>
                  <a:srgbClr val="000000"/>
                </a:solidFill>
                <a:latin typeface="210 Gulim 030"/>
              </a:rPr>
              <a:t> : "</a:t>
            </a:r>
            <a:r>
              <a:rPr lang="en-US" sz="4500" b="true" i="true" u="none" strike="noStrike">
                <a:solidFill>
                  <a:srgbClr val="000000"/>
                </a:solidFill>
                <a:latin typeface="210 Gulim 030"/>
              </a:rPr>
              <a:t>Loss Function"</a:t>
            </a:r>
            <a:r>
              <a:rPr lang="ko-KR" sz="4500" b="true" i="false" u="none" strike="noStrike">
                <a:solidFill>
                  <a:srgbClr val="000000"/>
                </a:solidFill>
                <a:ea typeface="210 Gulim 030"/>
              </a:rPr>
              <a:t>은</a:t>
            </a:r>
            <a:r>
              <a:rPr lang="en-US" sz="4500" b="tru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4500" b="true" i="false" u="none" strike="noStrike">
                <a:solidFill>
                  <a:srgbClr val="000000"/>
                </a:solidFill>
                <a:ea typeface="210 Gulim 030"/>
              </a:rPr>
              <a:t>한국어로</a:t>
            </a:r>
            <a:r>
              <a:rPr lang="en-US" sz="4500" b="true" i="false" u="none" strike="noStrike">
                <a:solidFill>
                  <a:srgbClr val="000000"/>
                </a:solidFill>
                <a:latin typeface="210 Gulim 030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Loss Function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05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(Loss Function)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37592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5638800"/>
            <a:ext cx="10236200" cy="175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53900" y="2438400"/>
            <a:ext cx="4737100" cy="6172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2425700"/>
            <a:ext cx="9410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예측값과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실제값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차이를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측정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b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학습되었는지를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평가하는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함수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" y="4267200"/>
            <a:ext cx="9931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D70FF"/>
                </a:solidFill>
                <a:latin typeface="210 Gulim 050"/>
              </a:rPr>
              <a:t>+ </a:t>
            </a:r>
            <a:r>
              <a:rPr lang="ko-KR" sz="3000" b="false" i="false" u="none" strike="noStrike">
                <a:solidFill>
                  <a:srgbClr val="1D70FF"/>
                </a:solidFill>
                <a:ea typeface="210 Gulim 050"/>
              </a:rPr>
              <a:t>참고</a:t>
            </a:r>
            <a:r>
              <a:rPr lang="en-US" sz="3000" b="false" i="false" u="none" strike="noStrike">
                <a:solidFill>
                  <a:srgbClr val="1D70FF"/>
                </a:solidFill>
                <a:latin typeface="210 Gulim 050"/>
              </a:rPr>
              <a:t> (p.114)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‘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인공지능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수학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’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교과서에서는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손실함수를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이렇게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정의해요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8100" y="7708900"/>
            <a:ext cx="10909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인공지능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학습의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목표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: 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손실함수의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값이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최소화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되도록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가중치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(w)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편향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(b)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찾는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것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2501900"/>
            <a:ext cx="15468600" cy="665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78000" y="4508500"/>
            <a:ext cx="150495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900" b="false" i="false" u="none" strike="noStrike">
                <a:solidFill>
                  <a:srgbClr val="000000"/>
                </a:solidFill>
                <a:latin typeface="210 Gulim 070"/>
              </a:rPr>
              <a:t>what is </a:t>
            </a:r>
            <a:r>
              <a:rPr lang="ko-KR" sz="79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선형</a:t>
            </a:r>
            <a:r>
              <a:rPr lang="ko-KR" sz="7900" b="false" i="false" u="none" strike="noStrike">
                <a:solidFill>
                  <a:srgbClr val="000000"/>
                </a:solidFill>
                <a:ea typeface="210 Gulim 070"/>
              </a:rPr>
              <a:t>회귀</a:t>
            </a:r>
            <a:r>
              <a:rPr lang="en-US" sz="7900" b="false" i="false" u="none" strike="noStrike">
                <a:solidFill>
                  <a:srgbClr val="000000"/>
                </a:solidFill>
                <a:latin typeface="210 Gulim 070"/>
              </a:rPr>
              <a:t>??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조금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더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쉽게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..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73900" y="6019800"/>
            <a:ext cx="3759200" cy="353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70600" y="3962400"/>
            <a:ext cx="6527800" cy="236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19200" y="2971800"/>
            <a:ext cx="93599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4533900"/>
            <a:ext cx="3619500" cy="419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3200" y="4711700"/>
            <a:ext cx="3187700" cy="318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260000">
            <a:off x="10833100" y="2882900"/>
            <a:ext cx="1562100" cy="170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820000">
            <a:off x="11328400" y="5372100"/>
            <a:ext cx="1562100" cy="1701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08100" y="3187700"/>
            <a:ext cx="9410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고양이야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고릴라야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62700" y="4114800"/>
            <a:ext cx="6210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..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고양이일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확률은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80%..!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15%..!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고릴라일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5%!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15800" y="2730500"/>
            <a:ext cx="6197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실제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정답도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고양이기에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오차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작음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09400" y="6845300"/>
            <a:ext cx="82550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만약에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..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로봇이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"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C2DBFF"/>
                </a:highlight>
                <a:ea typeface="210 Gulim 050"/>
              </a:rPr>
              <a:t>고릴라일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C2DBFF"/>
                </a:highlight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highlight>
                  <a:srgbClr val="C2DBFF"/>
                </a:highlight>
                <a:ea typeface="210 Gulim 050"/>
              </a:rPr>
              <a:t>확률</a:t>
            </a:r>
            <a:r>
              <a:rPr lang="en-US" sz="2500" b="false" i="false" u="none" strike="noStrike">
                <a:solidFill>
                  <a:srgbClr val="000000"/>
                </a:solidFill>
                <a:highlight>
                  <a:srgbClr val="C2DBFF"/>
                </a:highlight>
                <a:latin typeface="210 Gulim 050"/>
              </a:rPr>
              <a:t> 70%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"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라고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했다면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오차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큼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1900" y="2324100"/>
            <a:ext cx="10604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쉽게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말하면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기계가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틀렸는지에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평가기준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=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손실함수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선형회귀에서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140200"/>
            <a:ext cx="6464300" cy="267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MSE (Mean Squared Error) ,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평균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제곱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오차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3289300"/>
            <a:ext cx="1483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회귀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차이를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평균을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내어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계산함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 rot="0">
            <a:off x="4953000" y="5092700"/>
            <a:ext cx="5842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 rot="0">
            <a:off x="5981700" y="5054600"/>
            <a:ext cx="5588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72200" y="4546600"/>
            <a:ext cx="1765300" cy="596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81600" y="5867400"/>
            <a:ext cx="2120900" cy="59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26800" y="4406900"/>
            <a:ext cx="1066800" cy="2159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051800" y="4267200"/>
            <a:ext cx="2857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값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04100" y="6159500"/>
            <a:ext cx="2857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실제값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58700" y="4876800"/>
            <a:ext cx="6477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두값의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차이를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평균내자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6200" y="7035800"/>
            <a:ext cx="170180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실제값과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가까운지를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수치로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나타냄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오차를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때문에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큰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오차에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더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민감하게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반응</a:t>
            </a:r>
            <a:b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</a:b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오차를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=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음수든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양수든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‘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절댓값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’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처럼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다루어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+-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구분없이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오차의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크기만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보기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위해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!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값이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작을수록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tru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예측했다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있다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유클리드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거리와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연관성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유클리드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거리란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3289300"/>
            <a:ext cx="14312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유클리드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거리는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우리가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수학에서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일반적으로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사용하는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거리공식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5359400"/>
            <a:ext cx="93599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3200400"/>
            <a:ext cx="42418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26800" y="4648200"/>
            <a:ext cx="6172200" cy="4838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08100" y="46228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연관성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8100" y="5626100"/>
            <a:ext cx="14312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MSE =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벡터와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실제값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벡터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유클리드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거리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제곱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회귀에서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3098800"/>
            <a:ext cx="14312900" cy="586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정보량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어떤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사건이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발생했을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우리가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"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놀랐는가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"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수치로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나타냄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EX.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동전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앞면이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나왔다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&gt;&gt;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1/2 &gt;&gt;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딱히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안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놀라움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정보량이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적다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             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사람이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벼락을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맞았다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&gt;&gt;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약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1/28 &gt;&gt;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놀랍다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! (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많은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정보량을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갖고있다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역수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(=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확률이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낮을수록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정보량이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크다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210 Gulim 050"/>
              </a:rPr>
              <a:t>엔트로피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특정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사건이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아니라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분포를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정보량의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평균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구하면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?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엔트로피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!!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불확실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한지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어려운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수치로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나타냄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12400" y="5588000"/>
            <a:ext cx="6172200" cy="227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26800" y="8890000"/>
            <a:ext cx="61722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65100" y="6045200"/>
            <a:ext cx="1346200" cy="1435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8100" y="2247900"/>
            <a:ext cx="10972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Binary Cross Entropy..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알기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전에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Entropy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7600" y="5562600"/>
            <a:ext cx="10934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"</a:t>
            </a:r>
            <a:r>
              <a:rPr lang="ko-KR" sz="2500" b="false" i="false" u="none" strike="noStrike">
                <a:solidFill>
                  <a:srgbClr val="D94925"/>
                </a:solidFill>
                <a:ea typeface="210 Gulim 050"/>
              </a:rPr>
              <a:t>왜</a:t>
            </a: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 log</a:t>
            </a: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 </a:t>
            </a:r>
            <a:r>
              <a:rPr lang="ko-KR" sz="2500" b="false" i="false" u="none" strike="noStrike">
                <a:solidFill>
                  <a:srgbClr val="D94925"/>
                </a:solidFill>
                <a:ea typeface="210 Gulim 050"/>
              </a:rPr>
              <a:t>함수를</a:t>
            </a: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D94925"/>
                </a:solidFill>
                <a:ea typeface="210 Gulim 050"/>
              </a:rPr>
              <a:t>쓸까</a:t>
            </a:r>
            <a:r>
              <a:rPr lang="en-US" sz="2500" b="false" i="false" u="none" strike="noStrike">
                <a:solidFill>
                  <a:srgbClr val="D94925"/>
                </a:solidFill>
                <a:latin typeface="210 Gulim 050"/>
              </a:rPr>
              <a:t>?"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회귀에서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09800" y="5143500"/>
            <a:ext cx="6934200" cy="146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33500" y="3289300"/>
            <a:ext cx="143129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크로스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엔트로피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실제분포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p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q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차이를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측정하는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방식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분포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기준으로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얼마나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예측했는지를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측정하게된다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.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2247900"/>
            <a:ext cx="10972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Entropy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를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알았으니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.. Cross Entropy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로지스틱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회귀에서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손실함수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Binary Cross Entropy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3365500"/>
            <a:ext cx="1483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고양이와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개처럼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나뉘는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분류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문제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에서는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MSE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대신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크로스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엔트로피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손실함수를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사용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851400"/>
            <a:ext cx="12496800" cy="1016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46000"/>
          </a:blip>
          <a:stretch>
            <a:fillRect/>
          </a:stretch>
        </p:blipFill>
        <p:spPr>
          <a:xfrm rot="0">
            <a:off x="3975100" y="4660900"/>
            <a:ext cx="3213100" cy="139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46000"/>
          </a:blip>
          <a:stretch>
            <a:fillRect/>
          </a:stretch>
        </p:blipFill>
        <p:spPr>
          <a:xfrm rot="0">
            <a:off x="8039100" y="4648200"/>
            <a:ext cx="5410200" cy="139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3594100" y="6629400"/>
            <a:ext cx="12573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8394700" y="6362700"/>
            <a:ext cx="6985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98400" y="4660900"/>
            <a:ext cx="482600" cy="133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776200" y="4127500"/>
            <a:ext cx="1765300" cy="596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79000" y="4140200"/>
            <a:ext cx="889000" cy="596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37700" y="4699000"/>
            <a:ext cx="482600" cy="133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363700" y="2425700"/>
            <a:ext cx="2781300" cy="1155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165600" y="7302500"/>
            <a:ext cx="1483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y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번째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항은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사라지고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첫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번째항만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남음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23300" y="6781800"/>
            <a:ext cx="1483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y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첫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번째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항이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사라지고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번째항만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남음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55800" y="3898900"/>
            <a:ext cx="14808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확률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(0~1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사이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값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33100" y="3898900"/>
            <a:ext cx="1689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실제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정답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(0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50"/>
              </a:rPr>
              <a:t>또는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50"/>
              </a:rPr>
              <a:t> 1)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05000" y="9004300"/>
            <a:ext cx="5422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D94925"/>
                </a:solidFill>
                <a:latin typeface="210 Gulim 050"/>
              </a:rPr>
              <a:t>** </a:t>
            </a:r>
            <a:r>
              <a:rPr lang="ko-KR" sz="2000" b="false" i="false" u="none" strike="noStrike">
                <a:solidFill>
                  <a:srgbClr val="D94925"/>
                </a:solidFill>
                <a:ea typeface="210 Gulim 050"/>
              </a:rPr>
              <a:t>여기서</a:t>
            </a:r>
            <a:r>
              <a:rPr lang="en-US" sz="2000" b="false" i="false" u="none" strike="noStrike">
                <a:solidFill>
                  <a:srgbClr val="D94925"/>
                </a:solidFill>
                <a:latin typeface="210 Gulim 050"/>
              </a:rPr>
              <a:t> log</a:t>
            </a:r>
            <a:r>
              <a:rPr lang="ko-KR" sz="2000" b="false" i="false" u="none" strike="noStrike">
                <a:solidFill>
                  <a:srgbClr val="D94925"/>
                </a:solidFill>
                <a:ea typeface="210 Gulim 050"/>
              </a:rPr>
              <a:t>는</a:t>
            </a:r>
            <a:r>
              <a:rPr lang="en-US" sz="20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2000" b="false" i="false" u="none" strike="noStrike">
                <a:solidFill>
                  <a:srgbClr val="D94925"/>
                </a:solidFill>
                <a:ea typeface="210 Gulim 050"/>
              </a:rPr>
              <a:t>자연로그</a:t>
            </a:r>
            <a:r>
              <a:rPr lang="en-US" sz="2000" b="false" i="false" u="none" strike="noStrike">
                <a:solidFill>
                  <a:srgbClr val="D94925"/>
                </a:solidFill>
                <a:latin typeface="210 Gulim 050"/>
              </a:rPr>
              <a:t> !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예시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이메일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스팸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여부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0" y="6515100"/>
            <a:ext cx="7886700" cy="256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53000"/>
          </a:blip>
          <a:stretch>
            <a:fillRect/>
          </a:stretch>
        </p:blipFill>
        <p:spPr>
          <a:xfrm rot="0">
            <a:off x="9512300" y="7048500"/>
            <a:ext cx="7708900" cy="977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46200" y="3213100"/>
            <a:ext cx="148336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이메일이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실제로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스팸이라고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해봅시다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. (y= 1)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1.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스팸일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0.9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라고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경우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: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예측값은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0.8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이니까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맞췄다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!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정확하기에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작음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2.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스팸일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0.1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이라고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경우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: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정답은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인데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확률을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0.1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낮게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예측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-&gt;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자신있게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틀려버리면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손실이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큼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0100" y="7416800"/>
            <a:ext cx="14147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MapoHongdaeFreedom"/>
              </a:rPr>
              <a:t>실습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Teachable Machine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06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이란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165600"/>
            <a:ext cx="13233400" cy="5232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0020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Teachable Machine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100" y="3302000"/>
            <a:ext cx="1483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구글에서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만든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, 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우리가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직접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수집하고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훈련시켜볼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있는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웹사이트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251200"/>
            <a:ext cx="12611100" cy="6134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054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0. Teachable Machine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접속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,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시작하기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클릭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176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선형모델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29700" y="3517900"/>
            <a:ext cx="8788400" cy="398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83800" y="7937500"/>
            <a:ext cx="6172200" cy="1003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17600" y="2616200"/>
            <a:ext cx="15709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3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출력변수</a:t>
            </a:r>
            <a:r>
              <a:rPr lang="en-US" sz="43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Y</a:t>
            </a:r>
            <a:r>
              <a:rPr lang="ko-KR" sz="43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를</a:t>
            </a:r>
            <a:r>
              <a:rPr lang="en-US" sz="43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입력변수</a:t>
            </a:r>
            <a:r>
              <a:rPr lang="en-US" sz="43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X</a:t>
            </a:r>
            <a:r>
              <a:rPr lang="ko-KR" sz="43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들의</a:t>
            </a:r>
            <a:r>
              <a:rPr lang="en-US" sz="43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선형결합</a:t>
            </a:r>
            <a:r>
              <a:rPr lang="ko-KR" sz="4300" b="false" i="false" u="none" strike="noStrike">
                <a:solidFill>
                  <a:srgbClr val="000000"/>
                </a:solidFill>
                <a:ea typeface="210 Gulim 050"/>
              </a:rPr>
              <a:t>으로</a:t>
            </a:r>
            <a:r>
              <a:rPr lang="en-US" sz="4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210 Gulim 050"/>
              </a:rPr>
              <a:t>표현한</a:t>
            </a:r>
            <a:r>
              <a:rPr lang="en-US" sz="4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67900" y="4343400"/>
            <a:ext cx="15697200" cy="196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210 Gulim 050"/>
              </a:rPr>
              <a:t>선형결합</a:t>
            </a: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?</a:t>
            </a:r>
          </a:p>
          <a:p>
            <a:pPr algn="l" lvl="0">
              <a:lnSpc>
                <a:spcPct val="1161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210 Gulim 050"/>
              </a:rPr>
              <a:t>변수들을</a:t>
            </a: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210 Gulim 050"/>
              </a:rPr>
              <a:t>더하기</a:t>
            </a: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210 Gulim 050"/>
              </a:rPr>
              <a:t>빼기를</a:t>
            </a: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210 Gulim 050"/>
              </a:rPr>
              <a:t>통해</a:t>
            </a: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210 Gulim 050"/>
              </a:rPr>
              <a:t>결합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1600" y="3251200"/>
            <a:ext cx="12915900" cy="6057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37900" y="3670300"/>
            <a:ext cx="6172200" cy="2159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2197100"/>
            <a:ext cx="11734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이미지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클릭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&gt;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표준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이미지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선택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3238500"/>
            <a:ext cx="12179300" cy="617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2382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2. Class1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이라고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적힌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곳을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"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가위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"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라고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바꾸고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웹캠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클릭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441700"/>
            <a:ext cx="14757400" cy="5638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2247900"/>
            <a:ext cx="13347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3.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길게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눌러서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녹화하기에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가위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포즈하고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여러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각도로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촬영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759200"/>
            <a:ext cx="6172200" cy="450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24800" y="3530600"/>
            <a:ext cx="8877300" cy="270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2247900"/>
            <a:ext cx="13347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4.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바위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보도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똑같이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" y="3352800"/>
            <a:ext cx="12484100" cy="610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24800" y="3352800"/>
            <a:ext cx="1765300" cy="181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22400" y="3352800"/>
            <a:ext cx="30353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97900" y="5080000"/>
            <a:ext cx="431800" cy="685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8100" y="2247900"/>
            <a:ext cx="13347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모델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학습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시키기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클릭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4097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Teachable Machine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“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가위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바위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”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29845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098800"/>
            <a:ext cx="28829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3098800"/>
            <a:ext cx="2921000" cy="617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24800" y="3098800"/>
            <a:ext cx="3035300" cy="6172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8100" y="2247900"/>
            <a:ext cx="13347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Gulim 050"/>
              </a:rPr>
              <a:t>6. </a:t>
            </a:r>
            <a:r>
              <a:rPr lang="ko-KR" sz="4000" b="false" i="false" u="none" strike="noStrike">
                <a:solidFill>
                  <a:srgbClr val="000000"/>
                </a:solidFill>
                <a:ea typeface="210 Gulim 050"/>
              </a:rPr>
              <a:t>결과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2025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하계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교육봉사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| KOSS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3848100"/>
            <a:ext cx="3848100" cy="129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47200" y="2514600"/>
            <a:ext cx="7531100" cy="665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64800" y="2806700"/>
            <a:ext cx="6235700" cy="605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54100" y="10922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선형의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100" y="2514600"/>
            <a:ext cx="10172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50"/>
              </a:rPr>
              <a:t>X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50"/>
              </a:rPr>
              <a:t>변수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50"/>
              </a:rPr>
              <a:t>한개가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50"/>
              </a:rPr>
              <a:t> Y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50"/>
              </a:rPr>
              <a:t>변수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50"/>
              </a:rPr>
              <a:t>한개를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50"/>
              </a:rPr>
              <a:t>나타낼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50"/>
              </a:rPr>
              <a:t>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90100" y="2692400"/>
            <a:ext cx="10172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50"/>
              </a:rPr>
              <a:t>+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2501900"/>
            <a:ext cx="15468600" cy="665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78000" y="4508500"/>
            <a:ext cx="150495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900" b="false" i="false" u="none" strike="noStrike">
                <a:solidFill>
                  <a:srgbClr val="000000"/>
                </a:solidFill>
                <a:latin typeface="210 Gulim 070"/>
              </a:rPr>
              <a:t>what is </a:t>
            </a:r>
            <a:r>
              <a:rPr lang="ko-KR" sz="7900" b="false" i="false" u="none" strike="noStrike">
                <a:solidFill>
                  <a:srgbClr val="000000"/>
                </a:solidFill>
                <a:ea typeface="210 Gulim 070"/>
              </a:rPr>
              <a:t>선형</a:t>
            </a:r>
            <a:r>
              <a:rPr lang="ko-KR" sz="79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70"/>
              </a:rPr>
              <a:t>회귀</a:t>
            </a:r>
            <a:r>
              <a:rPr lang="en-US" sz="7900" b="false" i="false" u="none" strike="noStrike">
                <a:solidFill>
                  <a:srgbClr val="000000"/>
                </a:solidFill>
                <a:latin typeface="210 Gulim 070"/>
              </a:rPr>
              <a:t>??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587500" y="3530600"/>
            <a:ext cx="151003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회귀와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분류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93300" y="6235700"/>
            <a:ext cx="6807200" cy="64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52400" y="6070600"/>
            <a:ext cx="1028700" cy="990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19200" y="10160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회귀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(Regression)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3657600"/>
            <a:ext cx="1162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주어진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입력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변수들로부터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연속적인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출력변수를</a:t>
            </a:r>
            <a:r>
              <a:rPr lang="en-US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210 Gulim 050"/>
              </a:rPr>
              <a:t>예측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Gulim 050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